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80" r:id="rId15"/>
    <p:sldId id="272" r:id="rId16"/>
    <p:sldId id="273" r:id="rId17"/>
    <p:sldId id="274" r:id="rId18"/>
    <p:sldId id="275" r:id="rId19"/>
    <p:sldId id="276"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4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BB5BC64-36A3-4476-892B-9D38BDC6EC71}" type="datetimeFigureOut">
              <a:rPr lang="en-US" smtClean="0"/>
              <a:t>23/04/17</a:t>
            </a:fld>
            <a:endParaRPr lang="en-US"/>
          </a:p>
        </p:txBody>
      </p:sp>
      <p:sp>
        <p:nvSpPr>
          <p:cNvPr id="16" name="Slide Number Placeholder 15"/>
          <p:cNvSpPr>
            <a:spLocks noGrp="1"/>
          </p:cNvSpPr>
          <p:nvPr>
            <p:ph type="sldNum" sz="quarter" idx="11"/>
          </p:nvPr>
        </p:nvSpPr>
        <p:spPr/>
        <p:txBody>
          <a:bodyPr/>
          <a:lstStyle/>
          <a:p>
            <a:fld id="{1FC4E24C-BACE-49F0-91FA-FFB3E18BF90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B5BC64-36A3-4476-892B-9D38BDC6EC71}" type="datetimeFigureOut">
              <a:rPr lang="en-US" smtClean="0"/>
              <a:t>23/04/17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24C-BACE-49F0-91FA-FFB3E18BF9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B5BC64-36A3-4476-892B-9D38BDC6EC71}" type="datetimeFigureOut">
              <a:rPr lang="en-US" smtClean="0"/>
              <a:t>23/04/17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24C-BACE-49F0-91FA-FFB3E18BF9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BB5BC64-36A3-4476-892B-9D38BDC6EC71}" type="datetimeFigureOut">
              <a:rPr lang="en-US" smtClean="0"/>
              <a:t>23/04/17</a:t>
            </a:fld>
            <a:endParaRPr lang="en-US"/>
          </a:p>
        </p:txBody>
      </p:sp>
      <p:sp>
        <p:nvSpPr>
          <p:cNvPr id="15" name="Slide Number Placeholder 14"/>
          <p:cNvSpPr>
            <a:spLocks noGrp="1"/>
          </p:cNvSpPr>
          <p:nvPr>
            <p:ph type="sldNum" sz="quarter" idx="15"/>
          </p:nvPr>
        </p:nvSpPr>
        <p:spPr/>
        <p:txBody>
          <a:bodyPr/>
          <a:lstStyle>
            <a:lvl1pPr algn="ctr">
              <a:defRPr/>
            </a:lvl1pPr>
          </a:lstStyle>
          <a:p>
            <a:fld id="{1FC4E24C-BACE-49F0-91FA-FFB3E18BF90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B5BC64-36A3-4476-892B-9D38BDC6EC71}" type="datetimeFigureOut">
              <a:rPr lang="en-US" smtClean="0"/>
              <a:t>23/04/17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24C-BACE-49F0-91FA-FFB3E18BF90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BB5BC64-36A3-4476-892B-9D38BDC6EC71}" type="datetimeFigureOut">
              <a:rPr lang="en-US" smtClean="0"/>
              <a:t>23/04/17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4E24C-BACE-49F0-91FA-FFB3E18BF90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FC4E24C-BACE-49F0-91FA-FFB3E18BF90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BB5BC64-36A3-4476-892B-9D38BDC6EC71}" type="datetimeFigureOut">
              <a:rPr lang="en-US" smtClean="0"/>
              <a:t>23/04/17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B5BC64-36A3-4476-892B-9D38BDC6EC71}" type="datetimeFigureOut">
              <a:rPr lang="en-US" smtClean="0"/>
              <a:t>23/04/17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4E24C-BACE-49F0-91FA-FFB3E18BF90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5BC64-36A3-4476-892B-9D38BDC6EC71}" type="datetimeFigureOut">
              <a:rPr lang="en-US" smtClean="0"/>
              <a:t>23/04/17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4E24C-BACE-49F0-91FA-FFB3E18BF9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BB5BC64-36A3-4476-892B-9D38BDC6EC71}" type="datetimeFigureOut">
              <a:rPr lang="en-US" smtClean="0"/>
              <a:t>23/04/17</a:t>
            </a:fld>
            <a:endParaRPr lang="en-US"/>
          </a:p>
        </p:txBody>
      </p:sp>
      <p:sp>
        <p:nvSpPr>
          <p:cNvPr id="9" name="Slide Number Placeholder 8"/>
          <p:cNvSpPr>
            <a:spLocks noGrp="1"/>
          </p:cNvSpPr>
          <p:nvPr>
            <p:ph type="sldNum" sz="quarter" idx="15"/>
          </p:nvPr>
        </p:nvSpPr>
        <p:spPr/>
        <p:txBody>
          <a:bodyPr/>
          <a:lstStyle/>
          <a:p>
            <a:fld id="{1FC4E24C-BACE-49F0-91FA-FFB3E18BF90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BB5BC64-36A3-4476-892B-9D38BDC6EC71}" type="datetimeFigureOut">
              <a:rPr lang="en-US" smtClean="0"/>
              <a:t>23/04/17</a:t>
            </a:fld>
            <a:endParaRPr lang="en-US"/>
          </a:p>
        </p:txBody>
      </p:sp>
      <p:sp>
        <p:nvSpPr>
          <p:cNvPr id="9" name="Slide Number Placeholder 8"/>
          <p:cNvSpPr>
            <a:spLocks noGrp="1"/>
          </p:cNvSpPr>
          <p:nvPr>
            <p:ph type="sldNum" sz="quarter" idx="11"/>
          </p:nvPr>
        </p:nvSpPr>
        <p:spPr/>
        <p:txBody>
          <a:bodyPr/>
          <a:lstStyle/>
          <a:p>
            <a:fld id="{1FC4E24C-BACE-49F0-91FA-FFB3E18BF90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BB5BC64-36A3-4476-892B-9D38BDC6EC71}" type="datetimeFigureOut">
              <a:rPr lang="en-US" smtClean="0"/>
              <a:t>23/04/17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FC4E24C-BACE-49F0-91FA-FFB3E18BF90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05635"/>
            <a:ext cx="7848600" cy="3539430"/>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DOMINICAN LAITY AND THE PREACHING MISSION </a:t>
            </a:r>
          </a:p>
          <a:p>
            <a:endParaRPr lang="en-US" sz="3200">
              <a:latin typeface="Adobe Gothic Std B" pitchFamily="34" charset="-128"/>
              <a:ea typeface="Adobe Gothic Std B" pitchFamily="34" charset="-128"/>
            </a:endParaRPr>
          </a:p>
          <a:p>
            <a:r>
              <a:rPr lang="en-US" sz="3200" smtClean="0">
                <a:latin typeface="Adobe Gothic Std B" pitchFamily="34" charset="-128"/>
                <a:ea typeface="Adobe Gothic Std B" pitchFamily="34" charset="-128"/>
              </a:rPr>
              <a:t>AFTER</a:t>
            </a:r>
            <a:endParaRPr lang="en-US" sz="3200" dirty="0" smtClean="0">
              <a:latin typeface="Adobe Gothic Std B" pitchFamily="34" charset="-128"/>
              <a:ea typeface="Adobe Gothic Std B" pitchFamily="34" charset="-128"/>
            </a:endParaRP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JUBILAEUM </a:t>
            </a:r>
            <a:r>
              <a:rPr lang="en-US" sz="3200" dirty="0" smtClean="0">
                <a:latin typeface="Adobe Gothic Std B" pitchFamily="34" charset="-128"/>
                <a:ea typeface="Adobe Gothic Std B" pitchFamily="34" charset="-128"/>
              </a:rPr>
              <a:t>800 </a:t>
            </a:r>
          </a:p>
          <a:p>
            <a:r>
              <a:rPr lang="en-US" sz="3200" dirty="0" smtClean="0">
                <a:latin typeface="Adobe Gothic Std B" pitchFamily="34" charset="-128"/>
                <a:ea typeface="Adobe Gothic Std B" pitchFamily="34" charset="-128"/>
              </a:rPr>
              <a:t>ORDO PRAEDICATORUM</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42138003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05800" cy="6001643"/>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The victims of violence and oppression. We should reach out to believers of other religious traditions and non-believers alike, close to them in their search for meaning.</a:t>
            </a:r>
          </a:p>
          <a:p>
            <a:r>
              <a:rPr lang="en-US" sz="3200" dirty="0" smtClean="0">
                <a:latin typeface="Adobe Gothic Std B" pitchFamily="34" charset="-128"/>
                <a:ea typeface="Adobe Gothic Std B" pitchFamily="34" charset="-128"/>
              </a:rPr>
              <a:t>4. To reflect the creativity that is needed to preach today through the arts and modern means of communication;</a:t>
            </a:r>
          </a:p>
          <a:p>
            <a:r>
              <a:rPr lang="en-US" sz="3200" dirty="0" smtClean="0">
                <a:latin typeface="Adobe Gothic Std B" pitchFamily="34" charset="-128"/>
                <a:ea typeface="Adobe Gothic Std B" pitchFamily="34" charset="-128"/>
              </a:rPr>
              <a:t>5. The celebration must include all the branches of the Dominican Family and capture the voice and imagination of the young.</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4304128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001000" cy="6001643"/>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From the Master of the Order:</a:t>
            </a:r>
          </a:p>
          <a:p>
            <a:r>
              <a:rPr lang="en-US" sz="3200" dirty="0" smtClean="0">
                <a:latin typeface="Adobe Gothic Std B" pitchFamily="34" charset="-128"/>
                <a:ea typeface="Adobe Gothic Std B" pitchFamily="34" charset="-128"/>
              </a:rPr>
              <a:t>Fr. Bruno </a:t>
            </a:r>
            <a:r>
              <a:rPr lang="en-US" sz="3200" dirty="0" err="1" smtClean="0">
                <a:latin typeface="Adobe Gothic Std B" pitchFamily="34" charset="-128"/>
                <a:ea typeface="Adobe Gothic Std B" pitchFamily="34" charset="-128"/>
              </a:rPr>
              <a:t>Cadore</a:t>
            </a:r>
            <a:r>
              <a:rPr lang="en-US" sz="3200" dirty="0" smtClean="0">
                <a:latin typeface="Adobe Gothic Std B" pitchFamily="34" charset="-128"/>
                <a:ea typeface="Adobe Gothic Std B" pitchFamily="34" charset="-128"/>
              </a:rPr>
              <a:t> OP  (Sept 21, 2015)</a:t>
            </a:r>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The celebration of 800years of the confirmation of our Order will coincide with that of the extraordinary Jubilee Year of Mercy announce by Pope Francis</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Preachers of Mercy</a:t>
            </a:r>
          </a:p>
          <a:p>
            <a:r>
              <a:rPr lang="en-US" sz="3200" dirty="0" smtClean="0">
                <a:latin typeface="Adobe Gothic Std B" pitchFamily="34" charset="-128"/>
                <a:ea typeface="Adobe Gothic Std B" pitchFamily="34" charset="-128"/>
              </a:rPr>
              <a:t>- Renew the Order in the message of Pope Francis: announce the mercy of God, which is in its own way must penetrate the heart and mind of every person.</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0439432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077200" cy="5016758"/>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For Whom are we sent? To Whom are we sent? With whom? What do we bring by being sent?</a:t>
            </a:r>
          </a:p>
          <a:p>
            <a:r>
              <a:rPr lang="en-US" sz="3200" dirty="0" smtClean="0">
                <a:latin typeface="Adobe Gothic Std B" pitchFamily="34" charset="-128"/>
                <a:ea typeface="Adobe Gothic Std B" pitchFamily="34" charset="-128"/>
              </a:rPr>
              <a:t>We are sent to preach the good news of the resurrection of Christ.</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The preachers of the Gospel are the preachers of grace, and the preachers of grace are the preachers of the mercy of God.</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3759389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153400" cy="3539430"/>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Renewal of Dominican Life begins with the unification of our whole existence through attentive listening to the Word, a life of prayer and contemplation, in silence and study. (Trogir, 42)</a:t>
            </a:r>
          </a:p>
          <a:p>
            <a:endParaRPr lang="en-US" sz="3200" dirty="0">
              <a:latin typeface="Adobe Gothic Std B" pitchFamily="34" charset="-128"/>
              <a:ea typeface="Adobe Gothic Std B" pitchFamily="34" charset="-128"/>
            </a:endParaRPr>
          </a:p>
          <a:p>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6356060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D-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7625"/>
            <a:ext cx="5943600"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Rectangle 4"/>
          <p:cNvSpPr>
            <a:spLocks noChangeArrowheads="1"/>
          </p:cNvSpPr>
          <p:nvPr/>
        </p:nvSpPr>
        <p:spPr bwMode="auto">
          <a:xfrm>
            <a:off x="-990600" y="52578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0" name="Rectangle 7"/>
          <p:cNvSpPr>
            <a:spLocks noChangeArrowheads="1"/>
          </p:cNvSpPr>
          <p:nvPr/>
        </p:nvSpPr>
        <p:spPr bwMode="auto">
          <a:xfrm>
            <a:off x="0" y="0"/>
            <a:ext cx="1600200" cy="6858000"/>
          </a:xfrm>
          <a:prstGeom prst="rect">
            <a:avLst/>
          </a:prstGeom>
          <a:gradFill rotWithShape="0">
            <a:gsLst>
              <a:gs pos="0">
                <a:schemeClr val="bg2"/>
              </a:gs>
              <a:gs pos="100000">
                <a:srgbClr val="FFFFFF"/>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lstStyle/>
          <a:p>
            <a:endParaRPr lang="en-US"/>
          </a:p>
        </p:txBody>
      </p:sp>
      <p:sp>
        <p:nvSpPr>
          <p:cNvPr id="14341" name="Rectangle 8"/>
          <p:cNvSpPr>
            <a:spLocks noChangeArrowheads="1"/>
          </p:cNvSpPr>
          <p:nvPr/>
        </p:nvSpPr>
        <p:spPr bwMode="auto">
          <a:xfrm>
            <a:off x="7543800" y="0"/>
            <a:ext cx="1600200" cy="6858000"/>
          </a:xfrm>
          <a:prstGeom prst="rect">
            <a:avLst/>
          </a:prstGeom>
          <a:gradFill rotWithShape="0">
            <a:gsLst>
              <a:gs pos="0">
                <a:srgbClr val="FFFFFF"/>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lstStyle/>
          <a:p>
            <a:endParaRPr lang="en-US"/>
          </a:p>
        </p:txBody>
      </p:sp>
      <p:sp>
        <p:nvSpPr>
          <p:cNvPr id="130051" name="Text Box 3"/>
          <p:cNvSpPr txBox="1">
            <a:spLocks noChangeArrowheads="1"/>
          </p:cNvSpPr>
          <p:nvPr/>
        </p:nvSpPr>
        <p:spPr bwMode="auto">
          <a:xfrm>
            <a:off x="152400" y="4697413"/>
            <a:ext cx="88392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algn="ctr" eaLnBrk="0" fontAlgn="base" hangingPunct="0">
              <a:spcBef>
                <a:spcPct val="0"/>
              </a:spcBef>
              <a:spcAft>
                <a:spcPct val="0"/>
              </a:spcAft>
              <a:defRPr>
                <a:solidFill>
                  <a:schemeClr val="tx1"/>
                </a:solidFill>
                <a:latin typeface="Verdana" pitchFamily="34" charset="0"/>
              </a:defRPr>
            </a:lvl6pPr>
            <a:lvl7pPr marL="2971800" indent="-228600" algn="ctr" eaLnBrk="0" fontAlgn="base" hangingPunct="0">
              <a:spcBef>
                <a:spcPct val="0"/>
              </a:spcBef>
              <a:spcAft>
                <a:spcPct val="0"/>
              </a:spcAft>
              <a:defRPr>
                <a:solidFill>
                  <a:schemeClr val="tx1"/>
                </a:solidFill>
                <a:latin typeface="Verdana" pitchFamily="34" charset="0"/>
              </a:defRPr>
            </a:lvl7pPr>
            <a:lvl8pPr marL="3429000" indent="-228600" algn="ctr" eaLnBrk="0" fontAlgn="base" hangingPunct="0">
              <a:spcBef>
                <a:spcPct val="0"/>
              </a:spcBef>
              <a:spcAft>
                <a:spcPct val="0"/>
              </a:spcAft>
              <a:defRPr>
                <a:solidFill>
                  <a:schemeClr val="tx1"/>
                </a:solidFill>
                <a:latin typeface="Verdana" pitchFamily="34" charset="0"/>
              </a:defRPr>
            </a:lvl8pPr>
            <a:lvl9pPr marL="3886200" indent="-228600" algn="ctr"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a:latin typeface="Tribune" pitchFamily="2" charset="0"/>
              </a:rPr>
              <a:t>In a vision, </a:t>
            </a:r>
            <a:r>
              <a:rPr lang="en-US" sz="2800" b="1" dirty="0" err="1">
                <a:latin typeface="Tribune" pitchFamily="2" charset="0"/>
              </a:rPr>
              <a:t>St.Peter</a:t>
            </a:r>
            <a:r>
              <a:rPr lang="en-US" sz="2800" b="1" dirty="0">
                <a:latin typeface="Tribune" pitchFamily="2" charset="0"/>
              </a:rPr>
              <a:t> handed Dominic a staff and </a:t>
            </a:r>
            <a:r>
              <a:rPr lang="en-US" sz="2800" b="1" dirty="0" err="1">
                <a:latin typeface="Tribune" pitchFamily="2" charset="0"/>
              </a:rPr>
              <a:t>St.Paul</a:t>
            </a:r>
            <a:r>
              <a:rPr lang="en-US" sz="2800" b="1" dirty="0">
                <a:latin typeface="Tribune" pitchFamily="2" charset="0"/>
              </a:rPr>
              <a:t> handed him a book and said, </a:t>
            </a:r>
          </a:p>
          <a:p>
            <a:pPr eaLnBrk="1" hangingPunct="1"/>
            <a:r>
              <a:rPr lang="en-US" sz="3600" dirty="0">
                <a:latin typeface="Monotype Corsiva" pitchFamily="66" charset="0"/>
              </a:rPr>
              <a:t>“Go and preach because you have been chosen </a:t>
            </a:r>
          </a:p>
          <a:p>
            <a:pPr eaLnBrk="1" hangingPunct="1"/>
            <a:r>
              <a:rPr lang="en-US" sz="3600" dirty="0">
                <a:latin typeface="Monotype Corsiva" pitchFamily="66" charset="0"/>
              </a:rPr>
              <a:t>by God for this  </a:t>
            </a:r>
            <a:r>
              <a:rPr lang="en-US" sz="3600" dirty="0" smtClean="0">
                <a:latin typeface="Monotype Corsiva" pitchFamily="66" charset="0"/>
              </a:rPr>
              <a:t>ministry.”</a:t>
            </a:r>
            <a:endParaRPr lang="en-US" sz="3600" dirty="0">
              <a:latin typeface="Monotype Corsiva" pitchFamily="66" charset="0"/>
            </a:endParaRPr>
          </a:p>
        </p:txBody>
      </p:sp>
    </p:spTree>
    <p:extLst>
      <p:ext uri="{BB962C8B-B14F-4D97-AF65-F5344CB8AC3E}">
        <p14:creationId xmlns:p14="http://schemas.microsoft.com/office/powerpoint/2010/main" val="2972174780"/>
      </p:ext>
    </p:extLst>
  </p:cSld>
  <p:clrMapOvr>
    <a:masterClrMapping/>
  </p:clrMapOvr>
  <mc:AlternateContent xmlns:mc="http://schemas.openxmlformats.org/markup-compatibility/2006" xmlns:p14="http://schemas.microsoft.com/office/powerpoint/2010/main">
    <mc:Choice Requires="p14">
      <p:transition spd="slow" p14:dur="2000" advTm="2000"/>
    </mc:Choice>
    <mc:Fallback xmlns="">
      <p:transition spd="slow" advTm="2000"/>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nodeType="after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additive="base">
                                        <p:cTn id="7" dur="5000" fill="hold"/>
                                        <p:tgtEl>
                                          <p:spTgt spid="130050"/>
                                        </p:tgtEl>
                                        <p:attrNameLst>
                                          <p:attrName>ppt_x</p:attrName>
                                        </p:attrNameLst>
                                      </p:cBhvr>
                                      <p:tavLst>
                                        <p:tav tm="0">
                                          <p:val>
                                            <p:strVal val="#ppt_x"/>
                                          </p:val>
                                        </p:tav>
                                        <p:tav tm="100000">
                                          <p:val>
                                            <p:strVal val="#ppt_x"/>
                                          </p:val>
                                        </p:tav>
                                      </p:tavLst>
                                    </p:anim>
                                    <p:anim calcmode="lin" valueType="num">
                                      <p:cBhvr additive="base">
                                        <p:cTn id="8" dur="5000" fill="hold"/>
                                        <p:tgtEl>
                                          <p:spTgt spid="13005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0"/>
                            </p:stCondLst>
                            <p:childTnLst>
                              <p:par>
                                <p:cTn id="10" presetID="10" presetClass="entr" presetSubtype="0" fill="hold" grpId="0" nodeType="afterEffect">
                                  <p:stCondLst>
                                    <p:cond delay="0"/>
                                  </p:stCondLst>
                                  <p:childTnLst>
                                    <p:set>
                                      <p:cBhvr>
                                        <p:cTn id="11" dur="1" fill="hold">
                                          <p:stCondLst>
                                            <p:cond delay="0"/>
                                          </p:stCondLst>
                                        </p:cTn>
                                        <p:tgtEl>
                                          <p:spTgt spid="130051"/>
                                        </p:tgtEl>
                                        <p:attrNameLst>
                                          <p:attrName>style.visibility</p:attrName>
                                        </p:attrNameLst>
                                      </p:cBhvr>
                                      <p:to>
                                        <p:strVal val="visible"/>
                                      </p:to>
                                    </p:set>
                                    <p:animEffect transition="in" filter="fade">
                                      <p:cBhvr>
                                        <p:cTn id="12" dur="2000"/>
                                        <p:tgtEl>
                                          <p:spTgt spid="130051"/>
                                        </p:tgtEl>
                                      </p:cBhvr>
                                    </p:animEffect>
                                  </p:childTnLst>
                                </p:cTn>
                              </p:par>
                            </p:childTnLst>
                          </p:cTn>
                        </p:par>
                        <p:par>
                          <p:cTn id="13" fill="hold" nodeType="afterGroup">
                            <p:stCondLst>
                              <p:cond delay="7000"/>
                            </p:stCondLst>
                            <p:childTnLst>
                              <p:par>
                                <p:cTn id="14" presetID="19" presetClass="entr" presetSubtype="10" fill="hold" grpId="0" nodeType="afterEffect">
                                  <p:stCondLst>
                                    <p:cond delay="1000"/>
                                  </p:stCondLst>
                                  <p:childTnLst>
                                    <p:set>
                                      <p:cBhvr>
                                        <p:cTn id="15" dur="1" fill="hold">
                                          <p:stCondLst>
                                            <p:cond delay="0"/>
                                          </p:stCondLst>
                                        </p:cTn>
                                        <p:tgtEl>
                                          <p:spTgt spid="130052"/>
                                        </p:tgtEl>
                                        <p:attrNameLst>
                                          <p:attrName>style.visibility</p:attrName>
                                        </p:attrNameLst>
                                      </p:cBhvr>
                                      <p:to>
                                        <p:strVal val="visible"/>
                                      </p:to>
                                    </p:set>
                                    <p:anim calcmode="lin" valueType="num">
                                      <p:cBhvr>
                                        <p:cTn id="16" dur="5000" fill="hold"/>
                                        <p:tgtEl>
                                          <p:spTgt spid="130052"/>
                                        </p:tgtEl>
                                        <p:attrNameLst>
                                          <p:attrName>ppt_w</p:attrName>
                                        </p:attrNameLst>
                                      </p:cBhvr>
                                      <p:tavLst>
                                        <p:tav tm="0" fmla="#ppt_w*sin(2.5*pi*$)">
                                          <p:val>
                                            <p:fltVal val="0"/>
                                          </p:val>
                                        </p:tav>
                                        <p:tav tm="100000">
                                          <p:val>
                                            <p:fltVal val="1"/>
                                          </p:val>
                                        </p:tav>
                                      </p:tavLst>
                                    </p:anim>
                                    <p:anim calcmode="lin" valueType="num">
                                      <p:cBhvr>
                                        <p:cTn id="17" dur="5000" fill="hold"/>
                                        <p:tgtEl>
                                          <p:spTgt spid="1300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animBg="1"/>
      <p:bldP spid="13005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001000" cy="6494085"/>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“Whoever makes his Church fruitful with new offspring, wanting to make these modern times measure up to former times, and to propagate the Catholic faith”</a:t>
            </a:r>
          </a:p>
          <a:p>
            <a:r>
              <a:rPr lang="en-US" sz="3200" dirty="0" smtClean="0">
                <a:latin typeface="Adobe Gothic Std B" pitchFamily="34" charset="-128"/>
                <a:ea typeface="Adobe Gothic Std B" pitchFamily="34" charset="-128"/>
              </a:rPr>
              <a:t>Pope Honorius III</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“Woe to me if I do not preach”</a:t>
            </a:r>
          </a:p>
          <a:p>
            <a:r>
              <a:rPr lang="en-US" sz="3200" dirty="0" smtClean="0">
                <a:latin typeface="Adobe Gothic Std B" pitchFamily="34" charset="-128"/>
                <a:ea typeface="Adobe Gothic Std B" pitchFamily="34" charset="-128"/>
              </a:rPr>
              <a:t>- hindrances: institutional burdens, the fears and needs of personal security, the need for recognition, the indifference or the discouragement faced with fractures that disfigure the world.</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8214414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794331" y="304800"/>
            <a:ext cx="7968669" cy="3539430"/>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Fire – Found – Alight in a Preacher</a:t>
            </a:r>
          </a:p>
          <a:p>
            <a:endParaRPr lang="en-US" sz="3200" dirty="0">
              <a:latin typeface="Adobe Gothic Std B" pitchFamily="34" charset="-128"/>
              <a:ea typeface="Adobe Gothic Std B" pitchFamily="34" charset="-128"/>
            </a:endParaRPr>
          </a:p>
          <a:p>
            <a:pPr marL="457200" indent="-457200">
              <a:buFontTx/>
              <a:buChar char="-"/>
            </a:pPr>
            <a:r>
              <a:rPr lang="en-US" sz="3200" dirty="0" smtClean="0">
                <a:latin typeface="Adobe Gothic Std B" pitchFamily="34" charset="-128"/>
                <a:ea typeface="Adobe Gothic Std B" pitchFamily="34" charset="-128"/>
              </a:rPr>
              <a:t>Impatience</a:t>
            </a:r>
          </a:p>
          <a:p>
            <a:pPr marL="457200" indent="-457200">
              <a:buFontTx/>
              <a:buChar char="-"/>
            </a:pPr>
            <a:r>
              <a:rPr lang="en-US" sz="3200" dirty="0" smtClean="0">
                <a:latin typeface="Adobe Gothic Std B" pitchFamily="34" charset="-128"/>
                <a:ea typeface="Adobe Gothic Std B" pitchFamily="34" charset="-128"/>
              </a:rPr>
              <a:t>Insomnia</a:t>
            </a:r>
          </a:p>
          <a:p>
            <a:pPr marL="457200" indent="-457200">
              <a:buFontTx/>
              <a:buChar char="-"/>
            </a:pPr>
            <a:r>
              <a:rPr lang="en-US" sz="3200" dirty="0" smtClean="0">
                <a:latin typeface="Adobe Gothic Std B" pitchFamily="34" charset="-128"/>
                <a:ea typeface="Adobe Gothic Std B" pitchFamily="34" charset="-128"/>
              </a:rPr>
              <a:t>The name of Jesus Christ be the name of our Dominican brother and sister</a:t>
            </a:r>
          </a:p>
          <a:p>
            <a:pPr marL="457200" indent="-457200">
              <a:buFontTx/>
              <a:buChar char="-"/>
            </a:pPr>
            <a:r>
              <a:rPr lang="en-US" sz="3200" dirty="0" smtClean="0">
                <a:latin typeface="Adobe Gothic Std B" pitchFamily="34" charset="-128"/>
                <a:ea typeface="Adobe Gothic Std B" pitchFamily="34" charset="-128"/>
              </a:rPr>
              <a:t>Inspiring all in Jesus</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42250000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382000" cy="6001643"/>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The Fire is like the fire experience by St. Paul:</a:t>
            </a:r>
          </a:p>
          <a:p>
            <a:r>
              <a:rPr lang="en-US" sz="3200" dirty="0" smtClean="0">
                <a:latin typeface="Adobe Gothic Std B" pitchFamily="34" charset="-128"/>
                <a:ea typeface="Adobe Gothic Std B" pitchFamily="34" charset="-128"/>
              </a:rPr>
              <a:t>1 </a:t>
            </a:r>
            <a:r>
              <a:rPr lang="en-US" sz="3200" dirty="0" err="1" smtClean="0">
                <a:latin typeface="Adobe Gothic Std B" pitchFamily="34" charset="-128"/>
                <a:ea typeface="Adobe Gothic Std B" pitchFamily="34" charset="-128"/>
              </a:rPr>
              <a:t>Cor</a:t>
            </a:r>
            <a:r>
              <a:rPr lang="en-US" sz="3200" dirty="0" smtClean="0">
                <a:latin typeface="Adobe Gothic Std B" pitchFamily="34" charset="-128"/>
                <a:ea typeface="Adobe Gothic Std B" pitchFamily="34" charset="-128"/>
              </a:rPr>
              <a:t> 9:19</a:t>
            </a:r>
          </a:p>
          <a:p>
            <a:r>
              <a:rPr lang="en-US" sz="3200" dirty="0" smtClean="0">
                <a:latin typeface="Adobe Gothic Std B" pitchFamily="34" charset="-128"/>
                <a:ea typeface="Adobe Gothic Std B" pitchFamily="34" charset="-128"/>
              </a:rPr>
              <a:t>“I have made myself a slave to everyone, to win as many as possible”</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St. Dominic’s – </a:t>
            </a:r>
            <a:r>
              <a:rPr lang="en-US" sz="3200" dirty="0" err="1" smtClean="0">
                <a:latin typeface="Adobe Gothic Std B" pitchFamily="34" charset="-128"/>
                <a:ea typeface="Adobe Gothic Std B" pitchFamily="34" charset="-128"/>
              </a:rPr>
              <a:t>Ardour</a:t>
            </a:r>
            <a:r>
              <a:rPr lang="en-US" sz="3200" dirty="0" smtClean="0">
                <a:latin typeface="Adobe Gothic Std B" pitchFamily="34" charset="-128"/>
                <a:ea typeface="Adobe Gothic Std B" pitchFamily="34" charset="-128"/>
              </a:rPr>
              <a:t> of Preaching</a:t>
            </a:r>
          </a:p>
          <a:p>
            <a:r>
              <a:rPr lang="en-US" sz="3200" dirty="0" smtClean="0">
                <a:latin typeface="Adobe Gothic Std B" pitchFamily="34" charset="-128"/>
                <a:ea typeface="Adobe Gothic Std B" pitchFamily="34" charset="-128"/>
              </a:rPr>
              <a:t>The first task of preaching is to join with those whom she is sent.</a:t>
            </a:r>
          </a:p>
          <a:p>
            <a:r>
              <a:rPr lang="en-US" sz="3200" dirty="0" smtClean="0">
                <a:latin typeface="Adobe Gothic Std B" pitchFamily="34" charset="-128"/>
                <a:ea typeface="Adobe Gothic Std B" pitchFamily="34" charset="-128"/>
              </a:rPr>
              <a:t>Trinity – communion of love – Transfiguration</a:t>
            </a:r>
          </a:p>
          <a:p>
            <a:r>
              <a:rPr lang="en-US" sz="3200" dirty="0" smtClean="0">
                <a:latin typeface="Adobe Gothic Std B" pitchFamily="34" charset="-128"/>
                <a:ea typeface="Adobe Gothic Std B" pitchFamily="34" charset="-128"/>
              </a:rPr>
              <a:t>We are one with Christ</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9416910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762000"/>
            <a:ext cx="7696200" cy="5509200"/>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The star of Dominic – reminds us the star in Bethlehem</a:t>
            </a:r>
          </a:p>
          <a:p>
            <a:endParaRPr lang="en-US" sz="3200" dirty="0" smtClean="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This coming of Jesus is the fire that comes to our community</a:t>
            </a:r>
          </a:p>
          <a:p>
            <a:endParaRPr lang="en-US" sz="3200" dirty="0" smtClean="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This is the fire that symbolizes our jubilee</a:t>
            </a:r>
          </a:p>
          <a:p>
            <a:endParaRPr lang="en-US" sz="3200" dirty="0" smtClean="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Fire to bring us communion –</a:t>
            </a:r>
          </a:p>
          <a:p>
            <a:r>
              <a:rPr lang="en-US" sz="3200" dirty="0" smtClean="0">
                <a:latin typeface="Adobe Gothic Std B" pitchFamily="34" charset="-128"/>
                <a:ea typeface="Adobe Gothic Std B" pitchFamily="34" charset="-128"/>
              </a:rPr>
              <a:t>To go and preach</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7619911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696200" cy="3046988"/>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The image of the Staff of Peter and the Book of Paul</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Staff – itinerancy as a shepherd</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Book – itinerancy to reflect the truth</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7698022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7772400" cy="5909311"/>
          </a:xfrm>
          <a:prstGeom prst="rect">
            <a:avLst/>
          </a:prstGeom>
          <a:noFill/>
        </p:spPr>
        <p:txBody>
          <a:bodyPr wrap="square" rtlCol="0">
            <a:spAutoFit/>
          </a:bodyPr>
          <a:lstStyle/>
          <a:p>
            <a:pPr marL="342900" indent="-342900">
              <a:buAutoNum type="arabicPlain" startAt="2009"/>
            </a:pPr>
            <a:r>
              <a:rPr lang="en-US" dirty="0" smtClean="0">
                <a:latin typeface="Adobe Gothic Std B" pitchFamily="34" charset="-128"/>
                <a:ea typeface="Adobe Gothic Std B" pitchFamily="34" charset="-128"/>
              </a:rPr>
              <a:t>-	“In the beginning was the Word” (</a:t>
            </a:r>
            <a:r>
              <a:rPr lang="en-US" dirty="0" err="1" smtClean="0">
                <a:latin typeface="Adobe Gothic Std B" pitchFamily="34" charset="-128"/>
                <a:ea typeface="Adobe Gothic Std B" pitchFamily="34" charset="-128"/>
              </a:rPr>
              <a:t>Jn</a:t>
            </a:r>
            <a:r>
              <a:rPr lang="en-US" dirty="0" smtClean="0">
                <a:latin typeface="Adobe Gothic Std B" pitchFamily="34" charset="-128"/>
                <a:ea typeface="Adobe Gothic Std B" pitchFamily="34" charset="-128"/>
              </a:rPr>
              <a:t> 1:1)</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St. Dominic, Preacher of Grace</a:t>
            </a:r>
          </a:p>
          <a:p>
            <a:r>
              <a:rPr lang="en-US" dirty="0" smtClean="0">
                <a:latin typeface="Adobe Gothic Std B" pitchFamily="34" charset="-128"/>
                <a:ea typeface="Adobe Gothic Std B" pitchFamily="34" charset="-128"/>
              </a:rPr>
              <a:t>2010 -	“How can people preach unless they are sent” (Rom 10:15)</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The Mission of Preaching</a:t>
            </a:r>
          </a:p>
          <a:p>
            <a:r>
              <a:rPr lang="en-US" dirty="0" smtClean="0">
                <a:latin typeface="Adobe Gothic Std B" pitchFamily="34" charset="-128"/>
                <a:ea typeface="Adobe Gothic Std B" pitchFamily="34" charset="-128"/>
              </a:rPr>
              <a:t>2011 -	“We hear them speaking in our own tongues the mighty acts of God</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Preaching and Culture/Community Preaching</a:t>
            </a:r>
          </a:p>
          <a:p>
            <a:r>
              <a:rPr lang="en-US" dirty="0" smtClean="0">
                <a:latin typeface="Adobe Gothic Std B" pitchFamily="34" charset="-128"/>
                <a:ea typeface="Adobe Gothic Std B" pitchFamily="34" charset="-128"/>
              </a:rPr>
              <a:t>2012 -	“Go and tell my brothers…” (</a:t>
            </a:r>
            <a:r>
              <a:rPr lang="en-US" dirty="0" err="1" smtClean="0">
                <a:latin typeface="Adobe Gothic Std B" pitchFamily="34" charset="-128"/>
                <a:ea typeface="Adobe Gothic Std B" pitchFamily="34" charset="-128"/>
              </a:rPr>
              <a:t>Jn</a:t>
            </a:r>
            <a:r>
              <a:rPr lang="en-US" dirty="0" smtClean="0">
                <a:latin typeface="Adobe Gothic Std B" pitchFamily="34" charset="-128"/>
                <a:ea typeface="Adobe Gothic Std B" pitchFamily="34" charset="-128"/>
              </a:rPr>
              <a:t> 20:17)</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Dominican Women and Preaching</a:t>
            </a:r>
          </a:p>
          <a:p>
            <a:r>
              <a:rPr lang="en-US" dirty="0" smtClean="0">
                <a:latin typeface="Adobe Gothic Std B" pitchFamily="34" charset="-128"/>
                <a:ea typeface="Adobe Gothic Std B" pitchFamily="34" charset="-128"/>
              </a:rPr>
              <a:t>2013 -	“Do unto me according to your Word” (</a:t>
            </a:r>
            <a:r>
              <a:rPr lang="en-US" dirty="0" err="1" smtClean="0">
                <a:latin typeface="Adobe Gothic Std B" pitchFamily="34" charset="-128"/>
                <a:ea typeface="Adobe Gothic Std B" pitchFamily="34" charset="-128"/>
              </a:rPr>
              <a:t>Lk</a:t>
            </a:r>
            <a:r>
              <a:rPr lang="en-US" dirty="0" smtClean="0">
                <a:latin typeface="Adobe Gothic Std B" pitchFamily="34" charset="-128"/>
                <a:ea typeface="Adobe Gothic Std B" pitchFamily="34" charset="-128"/>
              </a:rPr>
              <a:t> 1:38)</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Mary: Contemplation and Preaching of the Word</a:t>
            </a:r>
          </a:p>
          <a:p>
            <a:r>
              <a:rPr lang="en-US" dirty="0" smtClean="0">
                <a:latin typeface="Adobe Gothic Std B" pitchFamily="34" charset="-128"/>
                <a:ea typeface="Adobe Gothic Std B" pitchFamily="34" charset="-128"/>
              </a:rPr>
              <a:t>2014 -	“Your sons and daughters shall prophesy, your old men shall dream, your young men shall see visions” (Joel 3:1)</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Dominican Laity and Preaching</a:t>
            </a:r>
          </a:p>
          <a:p>
            <a:r>
              <a:rPr lang="en-US" dirty="0" smtClean="0">
                <a:latin typeface="Adobe Gothic Std B" pitchFamily="34" charset="-128"/>
                <a:ea typeface="Adobe Gothic Std B" pitchFamily="34" charset="-128"/>
              </a:rPr>
              <a:t>2015 -	“If you remain in my word, you will be my disciples, and you will know the truth, and the truth will set you free” (</a:t>
            </a:r>
            <a:r>
              <a:rPr lang="en-US" dirty="0" err="1" smtClean="0">
                <a:latin typeface="Adobe Gothic Std B" pitchFamily="34" charset="-128"/>
                <a:ea typeface="Adobe Gothic Std B" pitchFamily="34" charset="-128"/>
              </a:rPr>
              <a:t>Jn</a:t>
            </a:r>
            <a:r>
              <a:rPr lang="en-US" dirty="0" smtClean="0">
                <a:latin typeface="Adobe Gothic Std B" pitchFamily="34" charset="-128"/>
                <a:ea typeface="Adobe Gothic Std B" pitchFamily="34" charset="-128"/>
              </a:rPr>
              <a:t> 8:31-32)</a:t>
            </a:r>
          </a:p>
          <a:p>
            <a:r>
              <a:rPr lang="en-US" dirty="0" smtClean="0">
                <a:latin typeface="Adobe Gothic Std B" pitchFamily="34" charset="-128"/>
                <a:ea typeface="Adobe Gothic Std B" pitchFamily="34" charset="-128"/>
              </a:rPr>
              <a:t>2016 -	“Woe to us if we do not preach the Gospel” (</a:t>
            </a:r>
            <a:r>
              <a:rPr lang="en-US" dirty="0" err="1" smtClean="0">
                <a:latin typeface="Adobe Gothic Std B" pitchFamily="34" charset="-128"/>
                <a:ea typeface="Adobe Gothic Std B" pitchFamily="34" charset="-128"/>
              </a:rPr>
              <a:t>cf</a:t>
            </a:r>
            <a:r>
              <a:rPr lang="en-US" dirty="0" smtClean="0">
                <a:latin typeface="Adobe Gothic Std B" pitchFamily="34" charset="-128"/>
                <a:ea typeface="Adobe Gothic Std B" pitchFamily="34" charset="-128"/>
              </a:rPr>
              <a:t> 1 Cor. 9:16)</a:t>
            </a:r>
          </a:p>
          <a:p>
            <a:r>
              <a:rPr lang="en-US" dirty="0">
                <a:latin typeface="Adobe Gothic Std B" pitchFamily="34" charset="-128"/>
                <a:ea typeface="Adobe Gothic Std B" pitchFamily="34" charset="-128"/>
              </a:rPr>
              <a:t>	</a:t>
            </a:r>
            <a:r>
              <a:rPr lang="en-US" dirty="0" smtClean="0">
                <a:latin typeface="Adobe Gothic Std B" pitchFamily="34" charset="-128"/>
                <a:ea typeface="Adobe Gothic Std B" pitchFamily="34" charset="-128"/>
              </a:rPr>
              <a:t>The Order of Preachers: Yesterday, Today and </a:t>
            </a:r>
            <a:r>
              <a:rPr lang="en-US" dirty="0" smtClean="0">
                <a:latin typeface="Adobe Gothic Std B" pitchFamily="34" charset="-128"/>
                <a:ea typeface="Adobe Gothic Std B" pitchFamily="34" charset="-128"/>
              </a:rPr>
              <a:t>Tomorrow</a:t>
            </a:r>
          </a:p>
          <a:p>
            <a:r>
              <a:rPr lang="en-US" dirty="0" smtClean="0">
                <a:latin typeface="Adobe Gothic Std B" pitchFamily="34" charset="-128"/>
                <a:ea typeface="Adobe Gothic Std B" pitchFamily="34" charset="-128"/>
              </a:rPr>
              <a:t>2017 -	Closing of the 800</a:t>
            </a:r>
            <a:r>
              <a:rPr lang="en-US" baseline="30000" dirty="0" smtClean="0">
                <a:latin typeface="Adobe Gothic Std B" pitchFamily="34" charset="-128"/>
                <a:ea typeface="Adobe Gothic Std B" pitchFamily="34" charset="-128"/>
              </a:rPr>
              <a:t>th</a:t>
            </a:r>
            <a:r>
              <a:rPr lang="en-US" dirty="0" smtClean="0">
                <a:latin typeface="Adobe Gothic Std B" pitchFamily="34" charset="-128"/>
                <a:ea typeface="Adobe Gothic Std B" pitchFamily="34" charset="-128"/>
              </a:rPr>
              <a:t> Jubilee Year: Sent to Preach the Gospel, Congress for the Mission of the Order of Preachers </a:t>
            </a:r>
            <a:endParaRPr lang="en-US" dirty="0" smtClean="0">
              <a:latin typeface="Adobe Gothic Std B" pitchFamily="34" charset="-128"/>
              <a:ea typeface="Adobe Gothic Std B" pitchFamily="34" charset="-128"/>
            </a:endParaRPr>
          </a:p>
          <a:p>
            <a:r>
              <a:rPr lang="en-US" dirty="0"/>
              <a:t>	</a:t>
            </a:r>
          </a:p>
        </p:txBody>
      </p:sp>
    </p:spTree>
    <p:extLst>
      <p:ext uri="{BB962C8B-B14F-4D97-AF65-F5344CB8AC3E}">
        <p14:creationId xmlns:p14="http://schemas.microsoft.com/office/powerpoint/2010/main" val="3764364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1"/>
            <a:ext cx="8001000" cy="6001642"/>
          </a:xfrm>
          <a:prstGeom prst="rect">
            <a:avLst/>
          </a:prstGeom>
        </p:spPr>
        <p:txBody>
          <a:bodyPr wrap="square">
            <a:spAutoFit/>
          </a:bodyPr>
          <a:lstStyle/>
          <a:p>
            <a:r>
              <a:rPr lang="en-US" sz="3200" b="1" u="sng" dirty="0" smtClean="0">
                <a:latin typeface="Adobe Gothic Std B" pitchFamily="34" charset="-128"/>
                <a:ea typeface="Adobe Gothic Std B" pitchFamily="34" charset="-128"/>
              </a:rPr>
              <a:t>After the Congress for the Mission of the Order of Preachers</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For the Dominican Laity and the Preaching Mission:</a:t>
            </a:r>
            <a:endParaRPr lang="en-US" sz="3200" dirty="0">
              <a:latin typeface="Adobe Gothic Std B" pitchFamily="34" charset="-128"/>
              <a:ea typeface="Adobe Gothic Std B" pitchFamily="34" charset="-128"/>
            </a:endParaRPr>
          </a:p>
          <a:p>
            <a:pPr marL="342900" indent="-342900">
              <a:buAutoNum type="arabicPeriod"/>
            </a:pPr>
            <a:r>
              <a:rPr lang="en-US" sz="3200" dirty="0" smtClean="0">
                <a:latin typeface="Adobe Gothic Std B" pitchFamily="34" charset="-128"/>
                <a:ea typeface="Adobe Gothic Std B" pitchFamily="34" charset="-128"/>
              </a:rPr>
              <a:t>Convictions</a:t>
            </a:r>
          </a:p>
          <a:p>
            <a:r>
              <a:rPr lang="en-US" sz="3200" dirty="0" smtClean="0">
                <a:latin typeface="Adobe Gothic Std B" pitchFamily="34" charset="-128"/>
                <a:ea typeface="Adobe Gothic Std B" pitchFamily="34" charset="-128"/>
              </a:rPr>
              <a:t>      a. Preaching</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b. Fraternity</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c. Encounter</a:t>
            </a:r>
          </a:p>
          <a:p>
            <a:r>
              <a:rPr lang="en-US" sz="3200" dirty="0" smtClean="0">
                <a:latin typeface="Adobe Gothic Std B" pitchFamily="34" charset="-128"/>
                <a:ea typeface="Adobe Gothic Std B" pitchFamily="34" charset="-128"/>
              </a:rPr>
              <a:t>2. Preaching as a path of sanctification</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a. Restlessness of the </a:t>
            </a:r>
            <a:r>
              <a:rPr lang="en-US" sz="3200" dirty="0" err="1" smtClean="0">
                <a:latin typeface="Adobe Gothic Std B" pitchFamily="34" charset="-128"/>
                <a:ea typeface="Adobe Gothic Std B" pitchFamily="34" charset="-128"/>
              </a:rPr>
              <a:t>Wprld</a:t>
            </a:r>
            <a:endParaRPr lang="en-US" sz="3200" dirty="0" smtClean="0">
              <a:latin typeface="Adobe Gothic Std B" pitchFamily="34" charset="-128"/>
              <a:ea typeface="Adobe Gothic Std B" pitchFamily="34" charset="-128"/>
            </a:endParaRP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b. Communities themselves at work</a:t>
            </a:r>
          </a:p>
        </p:txBody>
      </p:sp>
    </p:spTree>
    <p:extLst>
      <p:ext uri="{BB962C8B-B14F-4D97-AF65-F5344CB8AC3E}">
        <p14:creationId xmlns:p14="http://schemas.microsoft.com/office/powerpoint/2010/main" val="3606284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33400"/>
            <a:ext cx="8153400" cy="5016757"/>
          </a:xfrm>
          <a:prstGeom prst="rect">
            <a:avLst/>
          </a:prstGeom>
          <a:noFill/>
        </p:spPr>
        <p:txBody>
          <a:bodyPr wrap="square" rtlCol="0">
            <a:spAutoFit/>
          </a:bodyPr>
          <a:lstStyle/>
          <a:p>
            <a:r>
              <a:rPr lang="en-US" sz="3200" dirty="0">
                <a:latin typeface="Adobe Gothic Std B" pitchFamily="34" charset="-128"/>
                <a:ea typeface="Adobe Gothic Std B" pitchFamily="34" charset="-128"/>
              </a:rPr>
              <a:t>3. Perspectives on our mission for tomorrow</a:t>
            </a:r>
          </a:p>
          <a:p>
            <a:r>
              <a:rPr lang="en-US" sz="3200" dirty="0">
                <a:latin typeface="Adobe Gothic Std B" pitchFamily="34" charset="-128"/>
                <a:ea typeface="Adobe Gothic Std B" pitchFamily="34" charset="-128"/>
              </a:rPr>
              <a:t>      a. From preaching to theology, and back</a:t>
            </a:r>
          </a:p>
          <a:p>
            <a:r>
              <a:rPr lang="en-US" sz="3200" dirty="0">
                <a:latin typeface="Adobe Gothic Std B" pitchFamily="34" charset="-128"/>
                <a:ea typeface="Adobe Gothic Std B" pitchFamily="34" charset="-128"/>
              </a:rPr>
              <a:t>      c. At the places for restlessness in the </a:t>
            </a:r>
            <a:r>
              <a:rPr lang="en-US" sz="3200" dirty="0" smtClean="0">
                <a:latin typeface="Adobe Gothic Std B" pitchFamily="34" charset="-128"/>
                <a:ea typeface="Adobe Gothic Std B" pitchFamily="34" charset="-128"/>
              </a:rPr>
              <a:t>    </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world</a:t>
            </a:r>
            <a:endParaRPr lang="en-US" sz="3200" dirty="0">
              <a:latin typeface="Adobe Gothic Std B" pitchFamily="34" charset="-128"/>
              <a:ea typeface="Adobe Gothic Std B" pitchFamily="34" charset="-128"/>
            </a:endParaRPr>
          </a:p>
          <a:p>
            <a:r>
              <a:rPr lang="en-US" sz="3200" dirty="0">
                <a:latin typeface="Adobe Gothic Std B" pitchFamily="34" charset="-128"/>
                <a:ea typeface="Adobe Gothic Std B" pitchFamily="34" charset="-128"/>
              </a:rPr>
              <a:t>      d. In permanent formation</a:t>
            </a:r>
          </a:p>
          <a:p>
            <a:r>
              <a:rPr lang="en-US" sz="3200" dirty="0">
                <a:latin typeface="Adobe Gothic Std B" pitchFamily="34" charset="-128"/>
                <a:ea typeface="Adobe Gothic Std B" pitchFamily="34" charset="-128"/>
              </a:rPr>
              <a:t>      e. A family in the heart of ecclesial </a:t>
            </a:r>
            <a:endParaRPr lang="en-US" sz="3200" dirty="0" smtClean="0">
              <a:latin typeface="Adobe Gothic Std B" pitchFamily="34" charset="-128"/>
              <a:ea typeface="Adobe Gothic Std B" pitchFamily="34" charset="-128"/>
            </a:endParaRP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communities</a:t>
            </a:r>
            <a:endParaRPr lang="en-US" sz="3200" dirty="0">
              <a:latin typeface="Adobe Gothic Std B" pitchFamily="34" charset="-128"/>
              <a:ea typeface="Adobe Gothic Std B" pitchFamily="34" charset="-128"/>
            </a:endParaRPr>
          </a:p>
          <a:p>
            <a:r>
              <a:rPr lang="en-US" sz="3200" dirty="0">
                <a:latin typeface="Adobe Gothic Std B" pitchFamily="34" charset="-128"/>
                <a:ea typeface="Adobe Gothic Std B" pitchFamily="34" charset="-128"/>
              </a:rPr>
              <a:t>      f. In the path of tradition</a:t>
            </a:r>
          </a:p>
          <a:p>
            <a:r>
              <a:rPr lang="en-US" sz="3200" dirty="0">
                <a:latin typeface="Adobe Gothic Std B" pitchFamily="34" charset="-128"/>
                <a:ea typeface="Adobe Gothic Std B" pitchFamily="34" charset="-128"/>
              </a:rPr>
              <a:t>      g. Process of Salamanca</a:t>
            </a:r>
          </a:p>
          <a:p>
            <a:r>
              <a:rPr lang="en-US" sz="3200" dirty="0">
                <a:latin typeface="Adobe Gothic Std B" pitchFamily="34" charset="-128"/>
                <a:ea typeface="Adobe Gothic Std B" pitchFamily="34" charset="-128"/>
              </a:rPr>
              <a:t>      h. Priorities for Collaboration</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489165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5016757"/>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Preliminary:</a:t>
            </a:r>
          </a:p>
          <a:p>
            <a:endParaRPr lang="en-US" sz="3200" dirty="0" smtClean="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I. The challenge is not to move from established  Church but to learn how to move from tensions of  the impossibility to move  forward (without the victims, without wounded memories, without sinners etc) to move forward with the convictions that by doing this, one learns how to move forward with God. </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76081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01000" cy="5016757"/>
          </a:xfrm>
          <a:prstGeom prst="rect">
            <a:avLst/>
          </a:prstGeom>
          <a:noFill/>
        </p:spPr>
        <p:txBody>
          <a:bodyPr wrap="square" rtlCol="0">
            <a:spAutoFit/>
          </a:bodyPr>
          <a:lstStyle/>
          <a:p>
            <a:r>
              <a:rPr lang="en-US" sz="3200" dirty="0">
                <a:latin typeface="Adobe Gothic Std B" pitchFamily="34" charset="-128"/>
                <a:ea typeface="Adobe Gothic Std B" pitchFamily="34" charset="-128"/>
              </a:rPr>
              <a:t>Preliminary:</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II. Learn to love by </a:t>
            </a:r>
            <a:r>
              <a:rPr lang="en-US" sz="3200" dirty="0">
                <a:latin typeface="Adobe Gothic Std B" pitchFamily="34" charset="-128"/>
                <a:ea typeface="Adobe Gothic Std B" pitchFamily="34" charset="-128"/>
              </a:rPr>
              <a:t>d</a:t>
            </a:r>
            <a:r>
              <a:rPr lang="en-US" sz="3200" dirty="0" smtClean="0">
                <a:latin typeface="Adobe Gothic Std B" pitchFamily="34" charset="-128"/>
                <a:ea typeface="Adobe Gothic Std B" pitchFamily="34" charset="-128"/>
              </a:rPr>
              <a:t>eveloping the capacity for contemplation. This is a difficult demand that we make a realistic gaze to diminish what diminishes or disfigures human beings and  identify places where human beings can discover humanity of which he is capable. Here we are sent as a Dominican Family.</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324088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382000" cy="4524315"/>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Convictions:</a:t>
            </a:r>
          </a:p>
          <a:p>
            <a:endParaRPr lang="en-US" sz="3200" dirty="0">
              <a:latin typeface="Adobe Gothic Std B" pitchFamily="34" charset="-128"/>
              <a:ea typeface="Adobe Gothic Std B" pitchFamily="34" charset="-128"/>
            </a:endParaRPr>
          </a:p>
          <a:p>
            <a:pPr marL="342900" indent="-342900">
              <a:buAutoNum type="arabicPeriod"/>
            </a:pPr>
            <a:r>
              <a:rPr lang="en-US" sz="3200" dirty="0" smtClean="0">
                <a:latin typeface="Adobe Gothic Std B" pitchFamily="34" charset="-128"/>
                <a:ea typeface="Adobe Gothic Std B" pitchFamily="34" charset="-128"/>
              </a:rPr>
              <a:t>Preaching</a:t>
            </a:r>
          </a:p>
          <a:p>
            <a:r>
              <a:rPr lang="en-US" sz="3200" dirty="0" smtClean="0">
                <a:latin typeface="Adobe Gothic Std B" pitchFamily="34" charset="-128"/>
                <a:ea typeface="Adobe Gothic Std B" pitchFamily="34" charset="-128"/>
              </a:rPr>
              <a:t>     Dominicans first vocation is preaching and our life is rooted in it. </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As Lay Dominicans, expressed in ways Dominicans lend the human word to the expression of God’s Word who wants to come and converse with humanity. </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865681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924800" cy="5293756"/>
          </a:xfrm>
          <a:prstGeom prst="rect">
            <a:avLst/>
          </a:prstGeom>
          <a:noFill/>
        </p:spPr>
        <p:txBody>
          <a:bodyPr wrap="square" rtlCol="0">
            <a:spAutoFit/>
          </a:bodyPr>
          <a:lstStyle/>
          <a:p>
            <a:r>
              <a:rPr lang="en-US" sz="3200" dirty="0">
                <a:latin typeface="Adobe Gothic Std B" pitchFamily="34" charset="-128"/>
                <a:ea typeface="Adobe Gothic Std B" pitchFamily="34" charset="-128"/>
              </a:rPr>
              <a:t>Convictions:</a:t>
            </a:r>
          </a:p>
          <a:p>
            <a:endParaRPr lang="en-US"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2. Fraternity</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Lay Dominicans are friends who are bearers of the friendship of God for the world of which we want to preach. </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Lay Dominicans as bridge builders between communities and groups that would appear to excluded, thus resisting segregation and exclusion.</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817539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229600" cy="6001642"/>
          </a:xfrm>
          <a:prstGeom prst="rect">
            <a:avLst/>
          </a:prstGeom>
          <a:noFill/>
        </p:spPr>
        <p:txBody>
          <a:bodyPr wrap="square" rtlCol="0">
            <a:spAutoFit/>
          </a:bodyPr>
          <a:lstStyle/>
          <a:p>
            <a:r>
              <a:rPr lang="en-US" sz="3200" dirty="0">
                <a:latin typeface="Adobe Gothic Std B" pitchFamily="34" charset="-128"/>
                <a:ea typeface="Adobe Gothic Std B" pitchFamily="34" charset="-128"/>
              </a:rPr>
              <a:t>Convictions</a:t>
            </a:r>
            <a:r>
              <a:rPr lang="en-US" sz="3200" dirty="0" smtClean="0">
                <a:latin typeface="Adobe Gothic Std B" pitchFamily="34" charset="-128"/>
                <a:ea typeface="Adobe Gothic Std B" pitchFamily="34" charset="-128"/>
              </a:rPr>
              <a:t>:</a:t>
            </a:r>
          </a:p>
          <a:p>
            <a:endParaRPr lang="en-US" sz="3200" dirty="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3. Encounter</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 First way of preaching</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 This echoes the God of revelation sees the suffering of his people, thru the preacher God continues to walk with his people</a:t>
            </a:r>
          </a:p>
          <a:p>
            <a:r>
              <a:rPr lang="en-US" sz="3200" dirty="0">
                <a:latin typeface="Adobe Gothic Std B" pitchFamily="34" charset="-128"/>
                <a:ea typeface="Adobe Gothic Std B" pitchFamily="34" charset="-128"/>
              </a:rPr>
              <a:t> </a:t>
            </a:r>
            <a:r>
              <a:rPr lang="en-US" sz="3200" dirty="0" smtClean="0">
                <a:latin typeface="Adobe Gothic Std B" pitchFamily="34" charset="-128"/>
                <a:ea typeface="Adobe Gothic Std B" pitchFamily="34" charset="-128"/>
              </a:rPr>
              <a:t>  - Like the Samaritan woman or the disciples in the road to Emmaus or like the encounter of the doubting Thomas with Christ</a:t>
            </a:r>
            <a:endParaRPr lang="en-US" sz="3200" dirty="0">
              <a:latin typeface="Adobe Gothic Std B" pitchFamily="34" charset="-128"/>
              <a:ea typeface="Adobe Gothic Std B" pitchFamily="34" charset="-128"/>
            </a:endParaRPr>
          </a:p>
          <a:p>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151241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229600" cy="5016757"/>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Preaching as a Path of Sanctification in a world at work</a:t>
            </a:r>
          </a:p>
          <a:p>
            <a:endParaRPr lang="en-US" sz="3200" dirty="0">
              <a:latin typeface="Adobe Gothic Std B" pitchFamily="34" charset="-128"/>
              <a:ea typeface="Adobe Gothic Std B" pitchFamily="34" charset="-128"/>
            </a:endParaRPr>
          </a:p>
          <a:p>
            <a:pPr marL="514350" indent="-514350">
              <a:buAutoNum type="arabicPeriod"/>
            </a:pPr>
            <a:r>
              <a:rPr lang="en-US" sz="3200" dirty="0" smtClean="0">
                <a:latin typeface="Adobe Gothic Std B" pitchFamily="34" charset="-128"/>
                <a:ea typeface="Adobe Gothic Std B" pitchFamily="34" charset="-128"/>
              </a:rPr>
              <a:t>Restlessness in the world – where the danger is, there is also grows the saving power</a:t>
            </a:r>
          </a:p>
          <a:p>
            <a:pPr marL="514350" indent="-514350">
              <a:buAutoNum type="arabicPeriod"/>
            </a:pPr>
            <a:r>
              <a:rPr lang="en-US" sz="3200" dirty="0" smtClean="0">
                <a:latin typeface="Adobe Gothic Std B" pitchFamily="34" charset="-128"/>
                <a:ea typeface="Adobe Gothic Std B" pitchFamily="34" charset="-128"/>
              </a:rPr>
              <a:t>Communities themselves at work – to carry the fire of hope, of transformation, of engendering a different destiny – resist resignation</a:t>
            </a:r>
          </a:p>
        </p:txBody>
      </p:sp>
    </p:spTree>
    <p:extLst>
      <p:ext uri="{BB962C8B-B14F-4D97-AF65-F5344CB8AC3E}">
        <p14:creationId xmlns:p14="http://schemas.microsoft.com/office/powerpoint/2010/main" val="2822550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924800" cy="5509200"/>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Perspectives on our Mission Tomorrow</a:t>
            </a:r>
          </a:p>
          <a:p>
            <a:endParaRPr lang="en-US" sz="3200" dirty="0">
              <a:latin typeface="Adobe Gothic Std B" pitchFamily="34" charset="-128"/>
              <a:ea typeface="Adobe Gothic Std B" pitchFamily="34" charset="-128"/>
            </a:endParaRPr>
          </a:p>
          <a:p>
            <a:pPr marL="514350" indent="-514350">
              <a:buAutoNum type="arabicPeriod"/>
            </a:pPr>
            <a:r>
              <a:rPr lang="en-US" sz="3200" dirty="0" smtClean="0">
                <a:latin typeface="Adobe Gothic Std B" pitchFamily="34" charset="-128"/>
                <a:ea typeface="Adobe Gothic Std B" pitchFamily="34" charset="-128"/>
              </a:rPr>
              <a:t>From preaching to theology, and back</a:t>
            </a:r>
          </a:p>
          <a:p>
            <a:pPr marL="457200" indent="-457200">
              <a:buFontTx/>
              <a:buChar char="-"/>
            </a:pPr>
            <a:r>
              <a:rPr lang="en-US" sz="3200" dirty="0" smtClean="0">
                <a:latin typeface="Adobe Gothic Std B" pitchFamily="34" charset="-128"/>
                <a:ea typeface="Adobe Gothic Std B" pitchFamily="34" charset="-128"/>
              </a:rPr>
              <a:t>To understand the presence of God in our world (not to become scholars)</a:t>
            </a:r>
          </a:p>
          <a:p>
            <a:pPr marL="457200" indent="-457200">
              <a:buFontTx/>
              <a:buChar char="-"/>
            </a:pPr>
            <a:r>
              <a:rPr lang="en-US" sz="3200" dirty="0" smtClean="0">
                <a:latin typeface="Adobe Gothic Std B" pitchFamily="34" charset="-128"/>
                <a:ea typeface="Adobe Gothic Std B" pitchFamily="34" charset="-128"/>
              </a:rPr>
              <a:t>Contemplate his work of grace, collect the signs of the mystery of his presence, compassion to world which echoes God’s compassion to the world which addresses to the world a Word of liberation and consolation</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1880832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990600"/>
            <a:ext cx="7620000" cy="3046988"/>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2. At the places of restlessness in the world</a:t>
            </a:r>
          </a:p>
          <a:p>
            <a:r>
              <a:rPr lang="en-US" sz="3200" dirty="0" smtClean="0">
                <a:latin typeface="Adobe Gothic Std B" pitchFamily="34" charset="-128"/>
                <a:ea typeface="Adobe Gothic Std B" pitchFamily="34" charset="-128"/>
              </a:rPr>
              <a:t>- In the Dominican Laity is an invitation for discernment to decide and define new projects of apostolic collaboration to places of restlessness in the world.</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333902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305800" cy="6001643"/>
          </a:xfrm>
          <a:prstGeom prst="rect">
            <a:avLst/>
          </a:prstGeom>
          <a:noFill/>
        </p:spPr>
        <p:txBody>
          <a:bodyPr wrap="square" rtlCol="0">
            <a:spAutoFit/>
          </a:bodyPr>
          <a:lstStyle/>
          <a:p>
            <a:r>
              <a:rPr lang="en-US" sz="2400" dirty="0" smtClean="0">
                <a:latin typeface="Adobe Gothic Std B" pitchFamily="34" charset="-128"/>
                <a:ea typeface="Adobe Gothic Std B" pitchFamily="34" charset="-128"/>
              </a:rPr>
              <a:t>“Sent to Preach the Gospel” – Theme for the Jubilee Year by the General Chapter of Trogir</a:t>
            </a:r>
          </a:p>
          <a:p>
            <a:endParaRPr lang="en-US" sz="2400" dirty="0">
              <a:latin typeface="Adobe Gothic Std B" pitchFamily="34" charset="-128"/>
              <a:ea typeface="Adobe Gothic Std B" pitchFamily="34" charset="-128"/>
            </a:endParaRPr>
          </a:p>
          <a:p>
            <a:r>
              <a:rPr lang="en-US" sz="2400" dirty="0" smtClean="0">
                <a:latin typeface="Adobe Gothic Std B" pitchFamily="34" charset="-128"/>
                <a:ea typeface="Adobe Gothic Std B" pitchFamily="34" charset="-128"/>
              </a:rPr>
              <a:t>-marks the issuing of  the Bulls from Pope Honorius III 800 years ago on confirming the foundation of the Order of Preachers 1216 and 1217</a:t>
            </a:r>
          </a:p>
          <a:p>
            <a:endParaRPr lang="en-US" sz="2400" dirty="0">
              <a:latin typeface="Adobe Gothic Std B" pitchFamily="34" charset="-128"/>
              <a:ea typeface="Adobe Gothic Std B" pitchFamily="34" charset="-128"/>
            </a:endParaRPr>
          </a:p>
          <a:p>
            <a:pPr marL="285750" indent="-285750">
              <a:buFontTx/>
              <a:buChar char="-"/>
            </a:pPr>
            <a:r>
              <a:rPr lang="en-US" sz="2400" dirty="0" smtClean="0">
                <a:latin typeface="Adobe Gothic Std B" pitchFamily="34" charset="-128"/>
                <a:ea typeface="Adobe Gothic Std B" pitchFamily="34" charset="-128"/>
              </a:rPr>
              <a:t>Jubilee from November 7, 2015 (Feast of All Saints of the Order) and January 21, 2017 (date of the Bull </a:t>
            </a:r>
            <a:r>
              <a:rPr lang="en-US" sz="2400" dirty="0" err="1" smtClean="0">
                <a:latin typeface="Adobe Gothic Std B" pitchFamily="34" charset="-128"/>
                <a:ea typeface="Adobe Gothic Std B" pitchFamily="34" charset="-128"/>
              </a:rPr>
              <a:t>Gratiarum</a:t>
            </a:r>
            <a:r>
              <a:rPr lang="en-US" sz="2400" dirty="0" smtClean="0">
                <a:latin typeface="Adobe Gothic Std B" pitchFamily="34" charset="-128"/>
                <a:ea typeface="Adobe Gothic Std B" pitchFamily="34" charset="-128"/>
              </a:rPr>
              <a:t> </a:t>
            </a:r>
            <a:r>
              <a:rPr lang="en-US" sz="2400" dirty="0" err="1">
                <a:latin typeface="Adobe Gothic Std B" pitchFamily="34" charset="-128"/>
                <a:ea typeface="Adobe Gothic Std B" pitchFamily="34" charset="-128"/>
              </a:rPr>
              <a:t>O</a:t>
            </a:r>
            <a:r>
              <a:rPr lang="en-US" sz="2400" dirty="0" err="1" smtClean="0">
                <a:latin typeface="Adobe Gothic Std B" pitchFamily="34" charset="-128"/>
                <a:ea typeface="Adobe Gothic Std B" pitchFamily="34" charset="-128"/>
              </a:rPr>
              <a:t>mnium</a:t>
            </a:r>
            <a:r>
              <a:rPr lang="en-US" sz="2400" dirty="0" smtClean="0">
                <a:latin typeface="Adobe Gothic Std B" pitchFamily="34" charset="-128"/>
                <a:ea typeface="Adobe Gothic Std B" pitchFamily="34" charset="-128"/>
              </a:rPr>
              <a:t> </a:t>
            </a:r>
            <a:r>
              <a:rPr lang="en-US" sz="2400" dirty="0" err="1">
                <a:latin typeface="Adobe Gothic Std B" pitchFamily="34" charset="-128"/>
                <a:ea typeface="Adobe Gothic Std B" pitchFamily="34" charset="-128"/>
              </a:rPr>
              <a:t>L</a:t>
            </a:r>
            <a:r>
              <a:rPr lang="en-US" sz="2400" dirty="0" err="1" smtClean="0">
                <a:latin typeface="Adobe Gothic Std B" pitchFamily="34" charset="-128"/>
                <a:ea typeface="Adobe Gothic Std B" pitchFamily="34" charset="-128"/>
              </a:rPr>
              <a:t>argitori</a:t>
            </a:r>
            <a:r>
              <a:rPr lang="en-US" sz="2400" dirty="0" smtClean="0">
                <a:latin typeface="Adobe Gothic Std B" pitchFamily="34" charset="-128"/>
                <a:ea typeface="Adobe Gothic Std B" pitchFamily="34" charset="-128"/>
              </a:rPr>
              <a:t> of Pope Honorius II)</a:t>
            </a:r>
          </a:p>
          <a:p>
            <a:pPr marL="285750" indent="-285750">
              <a:buFontTx/>
              <a:buChar char="-"/>
            </a:pPr>
            <a:endParaRPr lang="en-US" sz="2400" dirty="0">
              <a:latin typeface="Adobe Gothic Std B" pitchFamily="34" charset="-128"/>
              <a:ea typeface="Adobe Gothic Std B" pitchFamily="34" charset="-128"/>
            </a:endParaRPr>
          </a:p>
          <a:p>
            <a:pPr marL="285750" indent="-285750">
              <a:buFontTx/>
              <a:buChar char="-"/>
            </a:pPr>
            <a:r>
              <a:rPr lang="en-US" sz="2400" dirty="0" smtClean="0">
                <a:latin typeface="Adobe Gothic Std B" pitchFamily="34" charset="-128"/>
                <a:ea typeface="Adobe Gothic Std B" pitchFamily="34" charset="-128"/>
              </a:rPr>
              <a:t>Approach of </a:t>
            </a:r>
            <a:r>
              <a:rPr lang="en-US" sz="2400" dirty="0" err="1" smtClean="0">
                <a:latin typeface="Adobe Gothic Std B" pitchFamily="34" charset="-128"/>
                <a:ea typeface="Adobe Gothic Std B" pitchFamily="34" charset="-128"/>
              </a:rPr>
              <a:t>Metanoia</a:t>
            </a:r>
            <a:endParaRPr lang="en-US" sz="2400" dirty="0" smtClean="0">
              <a:latin typeface="Adobe Gothic Std B" pitchFamily="34" charset="-128"/>
              <a:ea typeface="Adobe Gothic Std B" pitchFamily="34" charset="-128"/>
            </a:endParaRPr>
          </a:p>
          <a:p>
            <a:pPr marL="285750" indent="-285750">
              <a:buFontTx/>
              <a:buChar char="-"/>
            </a:pPr>
            <a:endParaRPr lang="en-US" sz="2400" dirty="0">
              <a:latin typeface="Adobe Gothic Std B" pitchFamily="34" charset="-128"/>
              <a:ea typeface="Adobe Gothic Std B" pitchFamily="34" charset="-128"/>
            </a:endParaRPr>
          </a:p>
          <a:p>
            <a:pPr marL="285750" indent="-285750">
              <a:buFontTx/>
              <a:buChar char="-"/>
            </a:pPr>
            <a:r>
              <a:rPr lang="en-US" sz="2400" dirty="0" smtClean="0">
                <a:latin typeface="Adobe Gothic Std B" pitchFamily="34" charset="-128"/>
                <a:ea typeface="Adobe Gothic Std B" pitchFamily="34" charset="-128"/>
              </a:rPr>
              <a:t>Renewal of the Order</a:t>
            </a:r>
          </a:p>
          <a:p>
            <a:pPr marL="285750" indent="-285750">
              <a:buFontTx/>
              <a:buChar char="-"/>
            </a:pPr>
            <a:endParaRPr lang="en-US" sz="2400" dirty="0">
              <a:latin typeface="Adobe Gothic Std B" pitchFamily="34" charset="-128"/>
              <a:ea typeface="Adobe Gothic Std B" pitchFamily="34" charset="-128"/>
            </a:endParaRPr>
          </a:p>
          <a:p>
            <a:pPr marL="285750" indent="-285750">
              <a:buFontTx/>
              <a:buChar char="-"/>
            </a:pPr>
            <a:r>
              <a:rPr lang="en-US" sz="2400" dirty="0" smtClean="0">
                <a:latin typeface="Adobe Gothic Std B" pitchFamily="34" charset="-128"/>
                <a:ea typeface="Adobe Gothic Std B" pitchFamily="34" charset="-128"/>
              </a:rPr>
              <a:t>Criteria for the Celebration of the Jubilee</a:t>
            </a:r>
            <a:endParaRPr lang="en-US" sz="24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71915476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7086600" cy="5509200"/>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3. Permanent Formation</a:t>
            </a:r>
          </a:p>
          <a:p>
            <a:pPr marL="457200" indent="-457200">
              <a:buFontTx/>
              <a:buChar char="-"/>
            </a:pPr>
            <a:r>
              <a:rPr lang="en-US" sz="3200" dirty="0" smtClean="0">
                <a:latin typeface="Adobe Gothic Std B" pitchFamily="34" charset="-128"/>
                <a:ea typeface="Adobe Gothic Std B" pitchFamily="34" charset="-128"/>
              </a:rPr>
              <a:t>To promote the vocation of all</a:t>
            </a:r>
          </a:p>
          <a:p>
            <a:pPr marL="457200" indent="-457200">
              <a:buFontTx/>
              <a:buChar char="-"/>
            </a:pPr>
            <a:r>
              <a:rPr lang="en-US" sz="3200" dirty="0" smtClean="0">
                <a:latin typeface="Adobe Gothic Std B" pitchFamily="34" charset="-128"/>
                <a:ea typeface="Adobe Gothic Std B" pitchFamily="34" charset="-128"/>
              </a:rPr>
              <a:t>Dominican Laity to find time to:</a:t>
            </a:r>
          </a:p>
          <a:p>
            <a:pPr marL="514350" indent="-514350">
              <a:buAutoNum type="arabicPeriod"/>
            </a:pPr>
            <a:r>
              <a:rPr lang="en-US" sz="3200" dirty="0" smtClean="0">
                <a:latin typeface="Adobe Gothic Std B" pitchFamily="34" charset="-128"/>
                <a:ea typeface="Adobe Gothic Std B" pitchFamily="34" charset="-128"/>
              </a:rPr>
              <a:t>Join schools of preaching</a:t>
            </a:r>
          </a:p>
          <a:p>
            <a:pPr marL="514350" indent="-514350">
              <a:buAutoNum type="arabicPeriod"/>
            </a:pPr>
            <a:r>
              <a:rPr lang="en-US" sz="3200" dirty="0" smtClean="0">
                <a:latin typeface="Adobe Gothic Std B" pitchFamily="34" charset="-128"/>
                <a:ea typeface="Adobe Gothic Std B" pitchFamily="34" charset="-128"/>
              </a:rPr>
              <a:t>Knowledge on tradition of the Order</a:t>
            </a:r>
          </a:p>
          <a:p>
            <a:pPr marL="514350" indent="-514350">
              <a:buAutoNum type="arabicPeriod"/>
            </a:pPr>
            <a:r>
              <a:rPr lang="en-US" sz="3200" dirty="0" smtClean="0">
                <a:latin typeface="Adobe Gothic Std B" pitchFamily="34" charset="-128"/>
                <a:ea typeface="Adobe Gothic Std B" pitchFamily="34" charset="-128"/>
              </a:rPr>
              <a:t>Religion and interreligious dialogue</a:t>
            </a:r>
          </a:p>
          <a:p>
            <a:pPr marL="514350" indent="-514350">
              <a:buAutoNum type="arabicPeriod"/>
            </a:pPr>
            <a:r>
              <a:rPr lang="en-US" sz="3200" dirty="0" smtClean="0">
                <a:latin typeface="Adobe Gothic Std B" pitchFamily="34" charset="-128"/>
                <a:ea typeface="Adobe Gothic Std B" pitchFamily="34" charset="-128"/>
              </a:rPr>
              <a:t>Ecology</a:t>
            </a:r>
          </a:p>
          <a:p>
            <a:pPr marL="514350" indent="-514350">
              <a:buAutoNum type="arabicPeriod"/>
            </a:pPr>
            <a:r>
              <a:rPr lang="en-US" sz="3200" dirty="0" smtClean="0">
                <a:latin typeface="Adobe Gothic Std B" pitchFamily="34" charset="-128"/>
                <a:ea typeface="Adobe Gothic Std B" pitchFamily="34" charset="-128"/>
              </a:rPr>
              <a:t>Political action</a:t>
            </a:r>
          </a:p>
          <a:p>
            <a:pPr marL="514350" indent="-514350">
              <a:buAutoNum type="arabicPeriod"/>
            </a:pPr>
            <a:r>
              <a:rPr lang="en-US" sz="3200" dirty="0" smtClean="0">
                <a:latin typeface="Adobe Gothic Std B" pitchFamily="34" charset="-128"/>
                <a:ea typeface="Adobe Gothic Std B" pitchFamily="34" charset="-128"/>
              </a:rPr>
              <a:t>Healing of memories</a:t>
            </a:r>
          </a:p>
          <a:p>
            <a:pPr marL="514350" indent="-514350">
              <a:buAutoNum type="arabicPeriod"/>
            </a:pPr>
            <a:r>
              <a:rPr lang="en-US" sz="3200" dirty="0" smtClean="0">
                <a:latin typeface="Adobe Gothic Std B" pitchFamily="34" charset="-128"/>
                <a:ea typeface="Adobe Gothic Std B" pitchFamily="34" charset="-128"/>
              </a:rPr>
              <a:t>Promotion of life</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46496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162800" cy="2554545"/>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4. Family in heart of ecclesial communities</a:t>
            </a:r>
          </a:p>
          <a:p>
            <a:pPr marL="457200" indent="-457200">
              <a:buFontTx/>
              <a:buChar char="-"/>
            </a:pPr>
            <a:r>
              <a:rPr lang="en-US" sz="3200" dirty="0" smtClean="0">
                <a:latin typeface="Adobe Gothic Std B" pitchFamily="34" charset="-128"/>
                <a:ea typeface="Adobe Gothic Std B" pitchFamily="34" charset="-128"/>
              </a:rPr>
              <a:t>Building a Church of communion</a:t>
            </a:r>
          </a:p>
          <a:p>
            <a:pPr marL="457200" indent="-457200">
              <a:buFontTx/>
              <a:buChar char="-"/>
            </a:pPr>
            <a:r>
              <a:rPr lang="en-US" sz="3200" dirty="0" smtClean="0">
                <a:latin typeface="Adobe Gothic Std B" pitchFamily="34" charset="-128"/>
                <a:ea typeface="Adobe Gothic Std B" pitchFamily="34" charset="-128"/>
              </a:rPr>
              <a:t>Promote the vocation of the Laity in the Dominican Order</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4075575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01000" cy="6001642"/>
          </a:xfrm>
          <a:prstGeom prst="rect">
            <a:avLst/>
          </a:prstGeom>
          <a:noFill/>
        </p:spPr>
        <p:txBody>
          <a:bodyPr wrap="square" rtlCol="0">
            <a:spAutoFit/>
          </a:bodyPr>
          <a:lstStyle/>
          <a:p>
            <a:r>
              <a:rPr lang="en-US" sz="3200" dirty="0" smtClean="0"/>
              <a:t>5. In the Path of tradition</a:t>
            </a:r>
          </a:p>
          <a:p>
            <a:pPr marL="457200" indent="-457200">
              <a:buFontTx/>
              <a:buChar char="-"/>
            </a:pPr>
            <a:r>
              <a:rPr lang="en-US" sz="3200" dirty="0" smtClean="0"/>
              <a:t>Promotion of Vocation in the Dominican Family – also collaboration</a:t>
            </a:r>
          </a:p>
          <a:p>
            <a:r>
              <a:rPr lang="en-US" sz="3200" dirty="0" smtClean="0"/>
              <a:t>6. Process of Salamanca</a:t>
            </a:r>
          </a:p>
          <a:p>
            <a:pPr marL="457200" indent="-457200">
              <a:buFontTx/>
              <a:buChar char="-"/>
            </a:pPr>
            <a:r>
              <a:rPr lang="en-US" sz="3200" dirty="0" smtClean="0"/>
              <a:t>Story of De Las Casas and Fray Francisco De Vitoria</a:t>
            </a:r>
          </a:p>
          <a:p>
            <a:r>
              <a:rPr lang="en-US" sz="3200" dirty="0" smtClean="0"/>
              <a:t>7. Priorities of Collaboration</a:t>
            </a:r>
          </a:p>
          <a:p>
            <a:pPr marL="457200" indent="-457200">
              <a:buFontTx/>
              <a:buChar char="-"/>
            </a:pPr>
            <a:r>
              <a:rPr lang="en-US" sz="3200" dirty="0" smtClean="0"/>
              <a:t>The world of young people</a:t>
            </a:r>
          </a:p>
          <a:p>
            <a:pPr marL="457200" indent="-457200">
              <a:buFontTx/>
              <a:buChar char="-"/>
            </a:pPr>
            <a:r>
              <a:rPr lang="en-US" sz="3200" dirty="0" smtClean="0"/>
              <a:t>Digital Culture</a:t>
            </a:r>
          </a:p>
          <a:p>
            <a:pPr marL="457200" indent="-457200">
              <a:buFontTx/>
              <a:buChar char="-"/>
            </a:pPr>
            <a:r>
              <a:rPr lang="en-US" sz="3200" dirty="0" smtClean="0"/>
              <a:t>Migrations</a:t>
            </a:r>
          </a:p>
          <a:p>
            <a:pPr marL="457200" indent="-457200">
              <a:buFontTx/>
              <a:buChar char="-"/>
            </a:pPr>
            <a:r>
              <a:rPr lang="en-US" sz="3200" dirty="0" smtClean="0"/>
              <a:t>Study</a:t>
            </a:r>
          </a:p>
          <a:p>
            <a:pPr marL="457200" indent="-457200">
              <a:buFontTx/>
              <a:buChar char="-"/>
            </a:pPr>
            <a:endParaRPr lang="en-US" sz="3200" dirty="0"/>
          </a:p>
        </p:txBody>
      </p:sp>
      <p:sp>
        <p:nvSpPr>
          <p:cNvPr id="3" name="TextBox 2"/>
          <p:cNvSpPr txBox="1"/>
          <p:nvPr/>
        </p:nvSpPr>
        <p:spPr>
          <a:xfrm>
            <a:off x="5105400" y="8382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23559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7924800" cy="5632311"/>
          </a:xfrm>
          <a:prstGeom prst="rect">
            <a:avLst/>
          </a:prstGeom>
          <a:noFill/>
        </p:spPr>
        <p:txBody>
          <a:bodyPr wrap="square" rtlCol="0">
            <a:spAutoFit/>
          </a:bodyPr>
          <a:lstStyle/>
          <a:p>
            <a:r>
              <a:rPr lang="en-US" sz="4000" dirty="0" smtClean="0"/>
              <a:t>Approach of </a:t>
            </a:r>
            <a:r>
              <a:rPr lang="en-US" sz="4000" dirty="0" err="1" smtClean="0"/>
              <a:t>Metanoia</a:t>
            </a:r>
            <a:endParaRPr lang="en-US" sz="4000" dirty="0" smtClean="0"/>
          </a:p>
          <a:p>
            <a:pPr marL="571500" indent="-571500">
              <a:buFontTx/>
              <a:buChar char="-"/>
            </a:pPr>
            <a:r>
              <a:rPr lang="en-US" sz="4000" dirty="0" smtClean="0"/>
              <a:t>In Israel it was a time of joy and renewal </a:t>
            </a:r>
          </a:p>
          <a:p>
            <a:r>
              <a:rPr lang="en-US" sz="4000" dirty="0" smtClean="0"/>
              <a:t>“You shall return, everyone of you, to your property and everyone of you to your family” (Lev 25:10)</a:t>
            </a:r>
            <a:endParaRPr lang="en-US" sz="4000" dirty="0"/>
          </a:p>
          <a:p>
            <a:r>
              <a:rPr lang="en-US" sz="4000" dirty="0" smtClean="0"/>
              <a:t>- Remember St. Dominic how he sent his first friars to discover the joy and freedom of itinerancy</a:t>
            </a:r>
            <a:endParaRPr lang="en-US" sz="4000" dirty="0"/>
          </a:p>
        </p:txBody>
      </p:sp>
    </p:spTree>
    <p:extLst>
      <p:ext uri="{BB962C8B-B14F-4D97-AF65-F5344CB8AC3E}">
        <p14:creationId xmlns:p14="http://schemas.microsoft.com/office/powerpoint/2010/main" val="1202386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001000" cy="5016758"/>
          </a:xfrm>
          <a:prstGeom prst="rect">
            <a:avLst/>
          </a:prstGeom>
          <a:noFill/>
        </p:spPr>
        <p:txBody>
          <a:bodyPr wrap="square" rtlCol="0">
            <a:spAutoFit/>
          </a:bodyPr>
          <a:lstStyle/>
          <a:p>
            <a:pPr marL="571500" indent="-571500">
              <a:buFontTx/>
              <a:buChar char="-"/>
            </a:pPr>
            <a:r>
              <a:rPr lang="en-US" sz="3200" dirty="0" smtClean="0">
                <a:latin typeface="Adobe Gothic Std B" pitchFamily="34" charset="-128"/>
                <a:ea typeface="Adobe Gothic Std B" pitchFamily="34" charset="-128"/>
              </a:rPr>
              <a:t>We are sent to preach the Gospel</a:t>
            </a:r>
          </a:p>
          <a:p>
            <a:pPr marL="571500" indent="-571500">
              <a:buFontTx/>
              <a:buChar char="-"/>
            </a:pPr>
            <a:r>
              <a:rPr lang="en-US" sz="3200" dirty="0" smtClean="0">
                <a:latin typeface="Adobe Gothic Std B" pitchFamily="34" charset="-128"/>
                <a:ea typeface="Adobe Gothic Std B" pitchFamily="34" charset="-128"/>
              </a:rPr>
              <a:t>Two approaches: </a:t>
            </a:r>
          </a:p>
          <a:p>
            <a:pPr marL="571500" indent="-571500">
              <a:buFontTx/>
              <a:buChar char="-"/>
            </a:pPr>
            <a:endParaRPr lang="en-US" sz="3200" dirty="0" smtClean="0">
              <a:latin typeface="Adobe Gothic Std B" pitchFamily="34" charset="-128"/>
              <a:ea typeface="Adobe Gothic Std B" pitchFamily="34" charset="-128"/>
            </a:endParaRPr>
          </a:p>
          <a:p>
            <a:r>
              <a:rPr lang="en-US" sz="3200" dirty="0" smtClean="0">
                <a:latin typeface="Adobe Gothic Std B" pitchFamily="34" charset="-128"/>
                <a:ea typeface="Adobe Gothic Std B" pitchFamily="34" charset="-128"/>
              </a:rPr>
              <a:t>1. Gratitude for the gift of the Order’s Vocation, for the Lord’s confidence in us and his faithfulness to us, for the tradition handed down to us, for the richness and diversity with which we accomplish the  mission of </a:t>
            </a:r>
            <a:r>
              <a:rPr lang="en-US" sz="3200" smtClean="0">
                <a:latin typeface="Adobe Gothic Std B" pitchFamily="34" charset="-128"/>
                <a:ea typeface="Adobe Gothic Std B" pitchFamily="34" charset="-128"/>
              </a:rPr>
              <a:t>the Order and </a:t>
            </a:r>
            <a:r>
              <a:rPr lang="en-US" sz="3200" dirty="0" smtClean="0">
                <a:latin typeface="Adobe Gothic Std B" pitchFamily="34" charset="-128"/>
                <a:ea typeface="Adobe Gothic Std B" pitchFamily="34" charset="-128"/>
              </a:rPr>
              <a:t>for the new vocation we have been given;</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36231959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229600" cy="4524315"/>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2. An approach of truth and humility drawing from the sources of our history and our tradition in a spirit of gratitude and </a:t>
            </a:r>
            <a:r>
              <a:rPr lang="en-US" sz="3200" dirty="0" err="1" smtClean="0">
                <a:latin typeface="Adobe Gothic Std B" pitchFamily="34" charset="-128"/>
                <a:ea typeface="Adobe Gothic Std B" pitchFamily="34" charset="-128"/>
              </a:rPr>
              <a:t>metanoia</a:t>
            </a:r>
            <a:r>
              <a:rPr lang="en-US" sz="3200" dirty="0" smtClean="0">
                <a:latin typeface="Adobe Gothic Std B" pitchFamily="34" charset="-128"/>
                <a:ea typeface="Adobe Gothic Std B" pitchFamily="34" charset="-128"/>
              </a:rPr>
              <a:t>, we beg the Lord to renew the generosity and the interior freedom that will ready us once again to be sent out to proclaim the gospel with passion, creativity and joy, just as the first brothers Dominic did.”</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41665023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01000" cy="6494085"/>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Renewal of the Order:</a:t>
            </a:r>
          </a:p>
          <a:p>
            <a:endParaRPr lang="en-US" sz="3200" dirty="0">
              <a:latin typeface="Adobe Gothic Std B" pitchFamily="34" charset="-128"/>
              <a:ea typeface="Adobe Gothic Std B" pitchFamily="34" charset="-128"/>
            </a:endParaRPr>
          </a:p>
          <a:p>
            <a:pPr marL="457200" indent="-457200">
              <a:buFontTx/>
              <a:buChar char="-"/>
            </a:pPr>
            <a:r>
              <a:rPr lang="en-US" sz="3200" dirty="0" smtClean="0">
                <a:latin typeface="Adobe Gothic Std B" pitchFamily="34" charset="-128"/>
                <a:ea typeface="Adobe Gothic Std B" pitchFamily="34" charset="-128"/>
              </a:rPr>
              <a:t>Process of entering in a renewal to be sent anew as a Dominican Family with joy and freedom </a:t>
            </a:r>
          </a:p>
          <a:p>
            <a:pPr marL="457200" indent="-457200">
              <a:buFontTx/>
              <a:buChar char="-"/>
            </a:pPr>
            <a:r>
              <a:rPr lang="en-US" sz="3200" dirty="0" smtClean="0">
                <a:latin typeface="Adobe Gothic Std B" pitchFamily="34" charset="-128"/>
                <a:ea typeface="Adobe Gothic Std B" pitchFamily="34" charset="-128"/>
              </a:rPr>
              <a:t>We are sent to preach the Good News of the Resurrection. Questions: </a:t>
            </a:r>
          </a:p>
          <a:p>
            <a:r>
              <a:rPr lang="en-US" sz="3200" dirty="0" smtClean="0">
                <a:latin typeface="Adobe Gothic Std B" pitchFamily="34" charset="-128"/>
                <a:ea typeface="Adobe Gothic Std B" pitchFamily="34" charset="-128"/>
              </a:rPr>
              <a:t>By whom are we sent?</a:t>
            </a:r>
          </a:p>
          <a:p>
            <a:r>
              <a:rPr lang="en-US" sz="3200" dirty="0" smtClean="0">
                <a:latin typeface="Adobe Gothic Std B" pitchFamily="34" charset="-128"/>
                <a:ea typeface="Adobe Gothic Std B" pitchFamily="34" charset="-128"/>
              </a:rPr>
              <a:t>To whom are we sent?</a:t>
            </a:r>
          </a:p>
          <a:p>
            <a:r>
              <a:rPr lang="en-US" sz="3200" dirty="0" smtClean="0">
                <a:latin typeface="Adobe Gothic Std B" pitchFamily="34" charset="-128"/>
                <a:ea typeface="Adobe Gothic Std B" pitchFamily="34" charset="-128"/>
              </a:rPr>
              <a:t>With whom are we sent?</a:t>
            </a:r>
          </a:p>
          <a:p>
            <a:r>
              <a:rPr lang="en-US" sz="3200" dirty="0" smtClean="0">
                <a:latin typeface="Adobe Gothic Std B" pitchFamily="34" charset="-128"/>
                <a:ea typeface="Adobe Gothic Std B" pitchFamily="34" charset="-128"/>
              </a:rPr>
              <a:t>What do we bring with us in being sent?</a:t>
            </a:r>
          </a:p>
          <a:p>
            <a:endParaRPr lang="en-US" sz="3200" dirty="0" smtClean="0">
              <a:latin typeface="Adobe Gothic Std B" pitchFamily="34" charset="-128"/>
              <a:ea typeface="Adobe Gothic Std B" pitchFamily="34" charset="-128"/>
            </a:endParaRPr>
          </a:p>
          <a:p>
            <a:pPr marL="457200" indent="-457200">
              <a:buFontTx/>
              <a:buChar char="-"/>
            </a:pP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640989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001000" cy="3046988"/>
          </a:xfrm>
          <a:prstGeom prst="rect">
            <a:avLst/>
          </a:prstGeom>
          <a:noFill/>
        </p:spPr>
        <p:txBody>
          <a:bodyPr wrap="square" rtlCol="0">
            <a:spAutoFit/>
          </a:bodyPr>
          <a:lstStyle/>
          <a:p>
            <a:pPr marL="457200" indent="-457200">
              <a:buFontTx/>
              <a:buChar char="-"/>
            </a:pPr>
            <a:r>
              <a:rPr lang="en-US" sz="3200" dirty="0" smtClean="0">
                <a:latin typeface="Adobe Gothic Std B" pitchFamily="34" charset="-128"/>
                <a:ea typeface="Adobe Gothic Std B" pitchFamily="34" charset="-128"/>
              </a:rPr>
              <a:t>Strengthen the life and mission of the Order</a:t>
            </a:r>
          </a:p>
          <a:p>
            <a:pPr marL="457200" indent="-457200">
              <a:buFontTx/>
              <a:buChar char="-"/>
            </a:pPr>
            <a:r>
              <a:rPr lang="en-US" sz="3200" dirty="0" smtClean="0">
                <a:latin typeface="Adobe Gothic Std B" pitchFamily="34" charset="-128"/>
                <a:ea typeface="Adobe Gothic Std B" pitchFamily="34" charset="-128"/>
              </a:rPr>
              <a:t>A pathway or “school” for truth and humility – </a:t>
            </a:r>
            <a:r>
              <a:rPr lang="en-US" sz="3200" dirty="0" err="1" smtClean="0">
                <a:latin typeface="Adobe Gothic Std B" pitchFamily="34" charset="-128"/>
                <a:ea typeface="Adobe Gothic Std B" pitchFamily="34" charset="-128"/>
              </a:rPr>
              <a:t>metanoia</a:t>
            </a:r>
            <a:r>
              <a:rPr lang="en-US" sz="3200" dirty="0" smtClean="0">
                <a:latin typeface="Adobe Gothic Std B" pitchFamily="34" charset="-128"/>
                <a:ea typeface="Adobe Gothic Std B" pitchFamily="34" charset="-128"/>
              </a:rPr>
              <a:t> in all dimensions and all the demands of the life we profess</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4168651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229600" cy="6001643"/>
          </a:xfrm>
          <a:prstGeom prst="rect">
            <a:avLst/>
          </a:prstGeom>
          <a:noFill/>
        </p:spPr>
        <p:txBody>
          <a:bodyPr wrap="square" rtlCol="0">
            <a:spAutoFit/>
          </a:bodyPr>
          <a:lstStyle/>
          <a:p>
            <a:r>
              <a:rPr lang="en-US" sz="3200" dirty="0" smtClean="0">
                <a:latin typeface="Adobe Gothic Std B" pitchFamily="34" charset="-128"/>
                <a:ea typeface="Adobe Gothic Std B" pitchFamily="34" charset="-128"/>
              </a:rPr>
              <a:t>Criteria for the Celebration of the Jubilee:</a:t>
            </a:r>
          </a:p>
          <a:p>
            <a:pPr marL="514350" indent="-514350">
              <a:buAutoNum type="arabicPeriod"/>
            </a:pPr>
            <a:r>
              <a:rPr lang="en-US" sz="3200" dirty="0" smtClean="0">
                <a:latin typeface="Adobe Gothic Std B" pitchFamily="34" charset="-128"/>
                <a:ea typeface="Adobe Gothic Std B" pitchFamily="34" charset="-128"/>
              </a:rPr>
              <a:t>Oriented toward God, from whom we receive the gift of Dominican Vocation, and towards to whom we are sent;</a:t>
            </a:r>
          </a:p>
          <a:p>
            <a:pPr marL="514350" indent="-514350">
              <a:buAutoNum type="arabicPeriod"/>
            </a:pPr>
            <a:r>
              <a:rPr lang="en-US" sz="3200" dirty="0" smtClean="0">
                <a:latin typeface="Adobe Gothic Std B" pitchFamily="34" charset="-128"/>
                <a:ea typeface="Adobe Gothic Std B" pitchFamily="34" charset="-128"/>
              </a:rPr>
              <a:t>Remembering our history is to remind us of our origins in a spirit of gratitude, and to help us discover the place of itinerancy in our way of life;</a:t>
            </a:r>
          </a:p>
          <a:p>
            <a:pPr marL="514350" indent="-514350">
              <a:buAutoNum type="arabicPeriod"/>
            </a:pPr>
            <a:r>
              <a:rPr lang="en-US" sz="3200" dirty="0" smtClean="0">
                <a:latin typeface="Adobe Gothic Std B" pitchFamily="34" charset="-128"/>
                <a:ea typeface="Adobe Gothic Std B" pitchFamily="34" charset="-128"/>
              </a:rPr>
              <a:t>The celebration is an opportunity for us, in an ecumenical spirit,  to venture into “new worlds” in dialogue and solidarity with the forgotten, the poor,</a:t>
            </a:r>
            <a:endParaRPr lang="en-US" sz="3200" dirty="0">
              <a:latin typeface="Adobe Gothic Std B" pitchFamily="34" charset="-128"/>
              <a:ea typeface="Adobe Gothic Std B" pitchFamily="34" charset="-128"/>
            </a:endParaRPr>
          </a:p>
        </p:txBody>
      </p:sp>
    </p:spTree>
    <p:extLst>
      <p:ext uri="{BB962C8B-B14F-4D97-AF65-F5344CB8AC3E}">
        <p14:creationId xmlns:p14="http://schemas.microsoft.com/office/powerpoint/2010/main" val="21585069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584</TotalTime>
  <Words>1664</Words>
  <Application>Microsoft Macintosh PowerPoint</Application>
  <PresentationFormat>On-screen Show (4:3)</PresentationFormat>
  <Paragraphs>182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NAPOLEON</dc:creator>
  <cp:lastModifiedBy>Fr. Napoleon Sipalay Jr., OP</cp:lastModifiedBy>
  <cp:revision>27</cp:revision>
  <dcterms:created xsi:type="dcterms:W3CDTF">2016-04-07T19:44:36Z</dcterms:created>
  <dcterms:modified xsi:type="dcterms:W3CDTF">2017-04-23T01:32:13Z</dcterms:modified>
</cp:coreProperties>
</file>